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Georgia"/>
        <a:ea typeface="Georgia"/>
        <a:cs typeface="Georgia"/>
        <a:sym typeface="Georgia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Georgia"/>
        <a:ea typeface="Georgia"/>
        <a:cs typeface="Georgia"/>
        <a:sym typeface="Georgia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Georgia"/>
        <a:ea typeface="Georgia"/>
        <a:cs typeface="Georgia"/>
        <a:sym typeface="Georgia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Georgia"/>
        <a:ea typeface="Georgia"/>
        <a:cs typeface="Georgia"/>
        <a:sym typeface="Georgia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Georgia"/>
        <a:ea typeface="Georgia"/>
        <a:cs typeface="Georgia"/>
        <a:sym typeface="Georgia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Georgia"/>
        <a:ea typeface="Georgia"/>
        <a:cs typeface="Georgia"/>
        <a:sym typeface="Georgia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Georgia"/>
        <a:ea typeface="Georgia"/>
        <a:cs typeface="Georgia"/>
        <a:sym typeface="Georgia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Georgia"/>
        <a:ea typeface="Georgia"/>
        <a:cs typeface="Georgia"/>
        <a:sym typeface="Georgia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Georgia"/>
        <a:ea typeface="Georgia"/>
        <a:cs typeface="Georgia"/>
        <a:sym typeface="Georgi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Georgia"/>
          <a:ea typeface="Georgia"/>
          <a:cs typeface="Georgia"/>
        </a:font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DBE3"/>
          </a:solidFill>
        </a:fill>
      </a:tcStyle>
    </a:wholeTbl>
    <a:band2H>
      <a:tcTxStyle/>
      <a:tcStyle>
        <a:tcBdr/>
        <a:fill>
          <a:solidFill>
            <a:srgbClr val="EBEEF2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Georgia"/>
          <a:ea typeface="Georgia"/>
          <a:cs typeface="Georgia"/>
        </a:font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FE2D3"/>
          </a:solidFill>
        </a:fill>
      </a:tcStyle>
    </a:wholeTbl>
    <a:band2H>
      <a:tcTxStyle/>
      <a:tcStyle>
        <a:tcBdr/>
        <a:fill>
          <a:solidFill>
            <a:srgbClr val="F0F1EA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Georgia"/>
          <a:ea typeface="Georgia"/>
          <a:cs typeface="Georgia"/>
        </a:font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DCE1"/>
          </a:solidFill>
        </a:fill>
      </a:tcStyle>
    </a:wholeTbl>
    <a:band2H>
      <a:tcTxStyle/>
      <a:tcStyle>
        <a:tcBdr/>
        <a:fill>
          <a:solidFill>
            <a:srgbClr val="EFEEF1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Georgia"/>
          <a:ea typeface="Georgia"/>
          <a:cs typeface="Georgia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14141"/>
              </a:solidFill>
              <a:prstDash val="solid"/>
              <a:bevel/>
            </a:ln>
          </a:top>
          <a:bottom>
            <a:ln w="254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14141"/>
              </a:solidFill>
              <a:prstDash val="solid"/>
              <a:bevel/>
            </a:ln>
          </a:top>
          <a:bottom>
            <a:ln w="254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Georgia"/>
          <a:ea typeface="Georgia"/>
          <a:cs typeface="Georgia"/>
        </a:font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14141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14141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14141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Georgia"/>
          <a:ea typeface="Georgia"/>
          <a:cs typeface="Georgia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bevel/>
            </a:ln>
          </a:left>
          <a:right>
            <a:ln w="12700" cap="flat">
              <a:solidFill>
                <a:srgbClr val="414141"/>
              </a:solidFill>
              <a:prstDash val="solid"/>
              <a:bevel/>
            </a:ln>
          </a:right>
          <a:top>
            <a:ln w="12700" cap="flat">
              <a:solidFill>
                <a:srgbClr val="414141"/>
              </a:solidFill>
              <a:prstDash val="solid"/>
              <a:bevel/>
            </a:ln>
          </a:top>
          <a:bottom>
            <a:ln w="127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solidFill>
                <a:srgbClr val="414141"/>
              </a:solidFill>
              <a:prstDash val="solid"/>
              <a:bevel/>
            </a:ln>
          </a:insideH>
          <a:insideV>
            <a:ln w="12700" cap="flat">
              <a:solidFill>
                <a:srgbClr val="414141"/>
              </a:solidFill>
              <a:prstDash val="solid"/>
              <a:bevel/>
            </a:ln>
          </a:insideV>
        </a:tcBdr>
        <a:fill>
          <a:solidFill>
            <a:srgbClr val="414141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bevel/>
            </a:ln>
          </a:left>
          <a:right>
            <a:ln w="12700" cap="flat">
              <a:solidFill>
                <a:srgbClr val="414141"/>
              </a:solidFill>
              <a:prstDash val="solid"/>
              <a:bevel/>
            </a:ln>
          </a:right>
          <a:top>
            <a:ln w="12700" cap="flat">
              <a:solidFill>
                <a:srgbClr val="414141"/>
              </a:solidFill>
              <a:prstDash val="solid"/>
              <a:bevel/>
            </a:ln>
          </a:top>
          <a:bottom>
            <a:ln w="127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solidFill>
                <a:srgbClr val="414141"/>
              </a:solidFill>
              <a:prstDash val="solid"/>
              <a:bevel/>
            </a:ln>
          </a:insideH>
          <a:insideV>
            <a:ln w="12700" cap="flat">
              <a:solidFill>
                <a:srgbClr val="414141"/>
              </a:solidFill>
              <a:prstDash val="solid"/>
              <a:bevel/>
            </a:ln>
          </a:insideV>
        </a:tcBdr>
        <a:fill>
          <a:solidFill>
            <a:srgbClr val="414141">
              <a:alpha val="20000"/>
            </a:srgbClr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bevel/>
            </a:ln>
          </a:left>
          <a:right>
            <a:ln w="12700" cap="flat">
              <a:solidFill>
                <a:srgbClr val="414141"/>
              </a:solidFill>
              <a:prstDash val="solid"/>
              <a:bevel/>
            </a:ln>
          </a:right>
          <a:top>
            <a:ln w="50800" cap="flat">
              <a:solidFill>
                <a:srgbClr val="414141"/>
              </a:solidFill>
              <a:prstDash val="solid"/>
              <a:bevel/>
            </a:ln>
          </a:top>
          <a:bottom>
            <a:ln w="127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solidFill>
                <a:srgbClr val="414141"/>
              </a:solidFill>
              <a:prstDash val="solid"/>
              <a:bevel/>
            </a:ln>
          </a:insideH>
          <a:insideV>
            <a:ln w="12700" cap="flat">
              <a:solidFill>
                <a:srgbClr val="414141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bevel/>
            </a:ln>
          </a:left>
          <a:right>
            <a:ln w="12700" cap="flat">
              <a:solidFill>
                <a:srgbClr val="414141"/>
              </a:solidFill>
              <a:prstDash val="solid"/>
              <a:bevel/>
            </a:ln>
          </a:right>
          <a:top>
            <a:ln w="12700" cap="flat">
              <a:solidFill>
                <a:srgbClr val="414141"/>
              </a:solidFill>
              <a:prstDash val="solid"/>
              <a:bevel/>
            </a:ln>
          </a:top>
          <a:bottom>
            <a:ln w="254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solidFill>
                <a:srgbClr val="414141"/>
              </a:solidFill>
              <a:prstDash val="solid"/>
              <a:bevel/>
            </a:ln>
          </a:insideH>
          <a:insideV>
            <a:ln w="12700" cap="flat">
              <a:solidFill>
                <a:srgbClr val="414141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34" d="100"/>
          <a:sy n="34" d="100"/>
        </p:scale>
        <p:origin x="-744" y="-78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реугольник"/>
          <p:cNvSpPr/>
          <p:nvPr/>
        </p:nvSpPr>
        <p:spPr>
          <a:xfrm>
            <a:off x="952499" y="9244012"/>
            <a:ext cx="2249897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4" name="Треугольник"/>
          <p:cNvSpPr/>
          <p:nvPr/>
        </p:nvSpPr>
        <p:spPr>
          <a:xfrm>
            <a:off x="952499" y="5764212"/>
            <a:ext cx="2250003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5" name="Треугольник"/>
          <p:cNvSpPr/>
          <p:nvPr/>
        </p:nvSpPr>
        <p:spPr>
          <a:xfrm rot="16200000">
            <a:off x="13832030" y="7495346"/>
            <a:ext cx="231013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4114800"/>
            <a:ext cx="13500100" cy="6769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Текст заголовка</a:t>
            </a:r>
          </a:p>
        </p:txBody>
      </p:sp>
      <p:sp>
        <p:nvSpPr>
          <p:cNvPr id="1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532100" y="4114800"/>
            <a:ext cx="7950200" cy="6769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Треугольник"/>
          <p:cNvSpPr/>
          <p:nvPr/>
        </p:nvSpPr>
        <p:spPr>
          <a:xfrm rot="16200000">
            <a:off x="13832030" y="11074762"/>
            <a:ext cx="231013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6" name="Треугольник"/>
          <p:cNvSpPr/>
          <p:nvPr/>
        </p:nvSpPr>
        <p:spPr>
          <a:xfrm>
            <a:off x="952499" y="12800012"/>
            <a:ext cx="2249897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7" name="Треугольник"/>
          <p:cNvSpPr/>
          <p:nvPr/>
        </p:nvSpPr>
        <p:spPr>
          <a:xfrm>
            <a:off x="952499" y="9320212"/>
            <a:ext cx="2250003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8" name="Треугольник"/>
          <p:cNvSpPr/>
          <p:nvPr/>
        </p:nvSpPr>
        <p:spPr>
          <a:xfrm rot="16200000">
            <a:off x="13832030" y="11074762"/>
            <a:ext cx="231013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8420100"/>
            <a:ext cx="13500100" cy="52959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532100" y="8420100"/>
            <a:ext cx="7950200" cy="5295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5194300"/>
            <a:ext cx="22479000" cy="33401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Треугольник"/>
          <p:cNvSpPr/>
          <p:nvPr/>
        </p:nvSpPr>
        <p:spPr>
          <a:xfrm>
            <a:off x="952500" y="6856412"/>
            <a:ext cx="106432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7" name="Треугольник"/>
          <p:cNvSpPr/>
          <p:nvPr/>
        </p:nvSpPr>
        <p:spPr>
          <a:xfrm>
            <a:off x="952499" y="3897312"/>
            <a:ext cx="1064309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3670300"/>
            <a:ext cx="10642600" cy="3416300"/>
          </a:xfrm>
          <a:prstGeom prst="rect">
            <a:avLst/>
          </a:prstGeom>
        </p:spPr>
        <p:txBody>
          <a:bodyPr/>
          <a:lstStyle>
            <a:lvl1pPr algn="l">
              <a:defRPr sz="7800"/>
            </a:lvl1pPr>
          </a:lstStyle>
          <a:p>
            <a:r>
              <a:t>Текст заголовка</a:t>
            </a:r>
          </a:p>
        </p:txBody>
      </p:sp>
      <p:sp>
        <p:nvSpPr>
          <p:cNvPr id="4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952500" y="7086600"/>
            <a:ext cx="10642600" cy="66294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реугольник"/>
          <p:cNvSpPr/>
          <p:nvPr/>
        </p:nvSpPr>
        <p:spPr>
          <a:xfrm>
            <a:off x="952500" y="3059112"/>
            <a:ext cx="2249492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8" name="Треугольник"/>
          <p:cNvSpPr/>
          <p:nvPr/>
        </p:nvSpPr>
        <p:spPr>
          <a:xfrm>
            <a:off x="952500" y="887412"/>
            <a:ext cx="2249492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0"/>
            <a:ext cx="22479000" cy="39497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8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612321"/>
            <a:ext cx="22479000" cy="272505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952500" y="3337378"/>
            <a:ext cx="10909300" cy="9847944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2500"/>
              </a:spcBef>
              <a:buSzPct val="65000"/>
              <a:defRPr sz="4200"/>
            </a:lvl1pPr>
            <a:lvl2pPr marL="1016000" indent="-508000">
              <a:spcBef>
                <a:spcPts val="2500"/>
              </a:spcBef>
              <a:buSzPct val="65000"/>
              <a:defRPr sz="4200"/>
            </a:lvl2pPr>
            <a:lvl3pPr marL="1524000" indent="-508000">
              <a:spcBef>
                <a:spcPts val="2500"/>
              </a:spcBef>
              <a:buSzPct val="65000"/>
              <a:defRPr sz="4200"/>
            </a:lvl3pPr>
            <a:lvl4pPr marL="2032000" indent="-508000">
              <a:spcBef>
                <a:spcPts val="2500"/>
              </a:spcBef>
              <a:buSzPct val="65000"/>
              <a:defRPr sz="4200"/>
            </a:lvl4pPr>
            <a:lvl5pPr marL="2540000" indent="-508000">
              <a:spcBef>
                <a:spcPts val="2500"/>
              </a:spcBef>
              <a:buSzPct val="65000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52500" y="1778000"/>
            <a:ext cx="22479000" cy="101473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реугольник"/>
          <p:cNvSpPr/>
          <p:nvPr/>
        </p:nvSpPr>
        <p:spPr>
          <a:xfrm>
            <a:off x="952500" y="3046412"/>
            <a:ext cx="2249492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" name="Треугольник"/>
          <p:cNvSpPr/>
          <p:nvPr/>
        </p:nvSpPr>
        <p:spPr>
          <a:xfrm>
            <a:off x="952500" y="887412"/>
            <a:ext cx="2249492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750794"/>
            <a:ext cx="22479000" cy="2448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52500" y="3198905"/>
            <a:ext cx="22479000" cy="9566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Georgia"/>
          <a:ea typeface="Georgia"/>
          <a:cs typeface="Georgia"/>
          <a:sym typeface="Georgia"/>
        </a:defRPr>
      </a:lvl1pPr>
      <a:lvl2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Georgia"/>
          <a:ea typeface="Georgia"/>
          <a:cs typeface="Georgia"/>
          <a:sym typeface="Georgia"/>
        </a:defRPr>
      </a:lvl2pPr>
      <a:lvl3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Georgia"/>
          <a:ea typeface="Georgia"/>
          <a:cs typeface="Georgia"/>
          <a:sym typeface="Georgia"/>
        </a:defRPr>
      </a:lvl3pPr>
      <a:lvl4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Georgia"/>
          <a:ea typeface="Georgia"/>
          <a:cs typeface="Georgia"/>
          <a:sym typeface="Georgia"/>
        </a:defRPr>
      </a:lvl4pPr>
      <a:lvl5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Georgia"/>
          <a:ea typeface="Georgia"/>
          <a:cs typeface="Georgia"/>
          <a:sym typeface="Georgia"/>
        </a:defRPr>
      </a:lvl5pPr>
      <a:lvl6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Georgia"/>
          <a:ea typeface="Georgia"/>
          <a:cs typeface="Georgia"/>
          <a:sym typeface="Georgia"/>
        </a:defRPr>
      </a:lvl6pPr>
      <a:lvl7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Georgia"/>
          <a:ea typeface="Georgia"/>
          <a:cs typeface="Georgia"/>
          <a:sym typeface="Georgia"/>
        </a:defRPr>
      </a:lvl7pPr>
      <a:lvl8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Georgia"/>
          <a:ea typeface="Georgia"/>
          <a:cs typeface="Georgia"/>
          <a:sym typeface="Georgia"/>
        </a:defRPr>
      </a:lvl8pPr>
      <a:lvl9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Georgia"/>
          <a:ea typeface="Georgia"/>
          <a:cs typeface="Georgia"/>
          <a:sym typeface="Georgia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1219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828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2438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30480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3657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4267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4876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5486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tis@diatonik.ru" TargetMode="External"/><Relationship Id="rId2" Type="http://schemas.openxmlformats.org/officeDocument/2006/relationships/hyperlink" Target="http://www.tisautomation.r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‘’Texas Intelligent System Technology’’"/>
          <p:cNvSpPr txBox="1"/>
          <p:nvPr/>
        </p:nvSpPr>
        <p:spPr>
          <a:xfrm>
            <a:off x="952500" y="8661400"/>
            <a:ext cx="135001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110000"/>
              </a:lnSpc>
              <a:defRPr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414141"/>
                </a:solidFill>
              </a:rPr>
              <a:t>‘’Texas Intelligent System Technology’’</a:t>
            </a:r>
          </a:p>
        </p:txBody>
      </p:sp>
      <p:grpSp>
        <p:nvGrpSpPr>
          <p:cNvPr id="126" name="Группа"/>
          <p:cNvGrpSpPr/>
          <p:nvPr/>
        </p:nvGrpSpPr>
        <p:grpSpPr>
          <a:xfrm>
            <a:off x="1003298" y="522504"/>
            <a:ext cx="22733004" cy="7658101"/>
            <a:chOff x="0" y="0"/>
            <a:chExt cx="22733003" cy="7658100"/>
          </a:xfrm>
        </p:grpSpPr>
        <p:pic>
          <p:nvPicPr>
            <p:cNvPr id="124" name="image2.jpeg" descr="image2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1364" b="11364"/>
            <a:stretch>
              <a:fillRect/>
            </a:stretch>
          </p:blipFill>
          <p:spPr>
            <a:xfrm>
              <a:off x="127000" y="165099"/>
              <a:ext cx="22479004" cy="7327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" name="image2.png" descr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2733004" cy="7658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7" name="‘’TIS Technology’’"/>
          <p:cNvSpPr txBox="1">
            <a:spLocks noGrp="1"/>
          </p:cNvSpPr>
          <p:nvPr>
            <p:ph type="title"/>
          </p:nvPr>
        </p:nvSpPr>
        <p:spPr>
          <a:xfrm>
            <a:off x="952500" y="9445625"/>
            <a:ext cx="13500100" cy="3340100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20000"/>
              </a:lnSpc>
              <a:spcBef>
                <a:spcPts val="0"/>
              </a:spcBef>
              <a:defRPr sz="7600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7312B"/>
                </a:solidFill>
              </a:rPr>
              <a:t>‘’TIS Technology’’</a:t>
            </a:r>
          </a:p>
        </p:txBody>
      </p:sp>
      <p:sp>
        <p:nvSpPr>
          <p:cNvPr id="128" name="Мы позволяем существенно повысить эффективность капиталовложений в гостиничный бизнес. Минимизируем затраты на эксплуатацию отеля  при значительном повышении степени комфорта и безопасности."/>
          <p:cNvSpPr txBox="1">
            <a:spLocks noGrp="1"/>
          </p:cNvSpPr>
          <p:nvPr>
            <p:ph type="body" sz="quarter" idx="1"/>
          </p:nvPr>
        </p:nvSpPr>
        <p:spPr>
          <a:xfrm>
            <a:off x="15532100" y="9398000"/>
            <a:ext cx="7950200" cy="3340100"/>
          </a:xfrm>
          <a:prstGeom prst="rect">
            <a:avLst/>
          </a:prstGeom>
        </p:spPr>
        <p:txBody>
          <a:bodyPr/>
          <a:lstStyle/>
          <a:p>
            <a:pPr algn="ctr" defTabSz="457200">
              <a:lnSpc>
                <a:spcPct val="120000"/>
              </a:lnSpc>
              <a:defRPr sz="28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 Мы позволяем существенно повысить эффективность капиталовложений в гостиничный бизнес. Минимизируем</a:t>
            </a:r>
            <a:r>
              <a:t>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затраты на эксплуатацию отеля  при значительном повышении степени комфорта и безопасности.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‘’Texas Intelligent System Technology’’"/>
          <p:cNvSpPr txBox="1"/>
          <p:nvPr/>
        </p:nvSpPr>
        <p:spPr>
          <a:xfrm>
            <a:off x="952500" y="3225800"/>
            <a:ext cx="106426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414141"/>
                </a:solidFill>
              </a:rPr>
              <a:t>‘’Texas Intelligent System Technology’’</a:t>
            </a:r>
          </a:p>
        </p:txBody>
      </p:sp>
      <p:sp>
        <p:nvSpPr>
          <p:cNvPr id="180" name="Бренды которые…"/>
          <p:cNvSpPr txBox="1">
            <a:spLocks noGrp="1"/>
          </p:cNvSpPr>
          <p:nvPr>
            <p:ph type="title"/>
          </p:nvPr>
        </p:nvSpPr>
        <p:spPr>
          <a:xfrm>
            <a:off x="952992" y="3819525"/>
            <a:ext cx="10642601" cy="28067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457200">
              <a:lnSpc>
                <a:spcPct val="120000"/>
              </a:lnSpc>
              <a:spcBef>
                <a:spcPts val="0"/>
              </a:spcBef>
              <a:defRPr sz="18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sz="6600">
                <a:solidFill>
                  <a:srgbClr val="87312B"/>
                </a:solidFill>
              </a:rPr>
              <a:t>Бренды которые</a:t>
            </a:r>
          </a:p>
          <a:p>
            <a:pPr algn="ctr" defTabSz="457200">
              <a:lnSpc>
                <a:spcPct val="120000"/>
              </a:lnSpc>
              <a:spcBef>
                <a:spcPts val="0"/>
              </a:spcBef>
              <a:defRPr sz="18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sz="6600">
                <a:solidFill>
                  <a:srgbClr val="87312B"/>
                </a:solidFill>
              </a:rPr>
              <a:t>нам доверяют</a:t>
            </a:r>
          </a:p>
        </p:txBody>
      </p:sp>
      <p:pic>
        <p:nvPicPr>
          <p:cNvPr id="181" name="C:\Users\Turath Mazloum\Desktop\Hiliton Tanger\IMG-20151205-WA0003 - Copy.jpg" descr="C:\Users\Turath Mazloum\Desktop\Hiliton Tanger\IMG-20151205-WA0003 - Copy.jpg"/>
          <p:cNvPicPr>
            <a:picLocks noChangeAspect="1"/>
          </p:cNvPicPr>
          <p:nvPr/>
        </p:nvPicPr>
        <p:blipFill>
          <a:blip r:embed="rId2">
            <a:extLst/>
          </a:blip>
          <a:srcRect l="6569" r="5029" b="13195"/>
          <a:stretch>
            <a:fillRect/>
          </a:stretch>
        </p:blipFill>
        <p:spPr>
          <a:xfrm>
            <a:off x="13204113" y="1193800"/>
            <a:ext cx="8713898" cy="11328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C:\Users\Turath Mazloum\Desktop\Hilton_Hotels_logo.svg.png" descr="C:\Users\Turath Mazloum\Desktop\Hilton_Hotels_logo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2867" y="9809162"/>
            <a:ext cx="3745278" cy="2621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C:\Users\Turath Mazloum\Desktop\1024px-Radisson_Hotel_Logo.svg.png" descr="C:\Users\Turath Mazloum\Desktop\1024px-Radisson_Hotel_Logo.sv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6457" y="7735383"/>
            <a:ext cx="4251976" cy="1602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C:\Users\Turath Mazloum\Desktop\2000px-Fairmont_Logo.svg.png" descr="C:\Users\Turath Mazloum\Desktop\2000px-Fairmont_Logo.sv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19385" y="7735383"/>
            <a:ext cx="4251976" cy="14988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‘’Texas Intelligent System Technology’’"/>
          <p:cNvSpPr txBox="1"/>
          <p:nvPr/>
        </p:nvSpPr>
        <p:spPr>
          <a:xfrm>
            <a:off x="952500" y="3225800"/>
            <a:ext cx="106426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414141"/>
                </a:solidFill>
              </a:rPr>
              <a:t>‘’Texas Intelligent System Technology’’</a:t>
            </a:r>
          </a:p>
        </p:txBody>
      </p:sp>
      <p:sp>
        <p:nvSpPr>
          <p:cNvPr id="187" name="Автоматизация публичных…"/>
          <p:cNvSpPr txBox="1">
            <a:spLocks noGrp="1"/>
          </p:cNvSpPr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406908">
              <a:lnSpc>
                <a:spcPct val="120000"/>
              </a:lnSpc>
              <a:spcBef>
                <a:spcPts val="0"/>
              </a:spcBef>
              <a:defRPr sz="6764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sz="6000"/>
              <a:t>Автоматизация публичных</a:t>
            </a:r>
          </a:p>
          <a:p>
            <a:pPr algn="ctr" defTabSz="406908">
              <a:lnSpc>
                <a:spcPct val="120000"/>
              </a:lnSpc>
              <a:spcBef>
                <a:spcPts val="0"/>
              </a:spcBef>
              <a:defRPr sz="6764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sz="6000"/>
              <a:t> зон отеля</a:t>
            </a:r>
          </a:p>
        </p:txBody>
      </p:sp>
      <p:sp>
        <p:nvSpPr>
          <p:cNvPr id="188" name="Управление светом…"/>
          <p:cNvSpPr txBox="1">
            <a:spLocks noGrp="1"/>
          </p:cNvSpPr>
          <p:nvPr>
            <p:ph type="body" sz="quarter" idx="1"/>
          </p:nvPr>
        </p:nvSpPr>
        <p:spPr>
          <a:xfrm>
            <a:off x="952500" y="7086600"/>
            <a:ext cx="10642600" cy="5638800"/>
          </a:xfrm>
          <a:prstGeom prst="rect">
            <a:avLst/>
          </a:prstGeom>
        </p:spPr>
        <p:txBody>
          <a:bodyPr/>
          <a:lstStyle/>
          <a:p>
            <a:pPr algn="ctr" defTabSz="701675">
              <a:defRPr sz="1530">
                <a:solidFill>
                  <a:srgbClr val="000000"/>
                </a:solidFill>
              </a:defRPr>
            </a:pPr>
            <a:r>
              <a:rPr sz="2720">
                <a:solidFill>
                  <a:srgbClr val="414141"/>
                </a:solidFill>
              </a:rPr>
              <a:t> </a:t>
            </a:r>
          </a:p>
          <a:p>
            <a:pPr algn="ctr" defTabSz="701675">
              <a:defRPr sz="1530">
                <a:solidFill>
                  <a:srgbClr val="000000"/>
                </a:solidFill>
              </a:defRPr>
            </a:pPr>
            <a:r>
              <a:rPr sz="2720">
                <a:solidFill>
                  <a:srgbClr val="414141"/>
                </a:solidFill>
              </a:rPr>
              <a:t>  </a:t>
            </a:r>
            <a:r>
              <a:rPr sz="3060">
                <a:solidFill>
                  <a:srgbClr val="414141"/>
                </a:solidFill>
              </a:rPr>
              <a:t>Управление светом</a:t>
            </a:r>
          </a:p>
          <a:p>
            <a:pPr algn="ctr" defTabSz="701675">
              <a:defRPr sz="1530">
                <a:solidFill>
                  <a:srgbClr val="000000"/>
                </a:solidFill>
              </a:defRPr>
            </a:pPr>
            <a:endParaRPr sz="3060">
              <a:solidFill>
                <a:srgbClr val="414141"/>
              </a:solidFill>
            </a:endParaRPr>
          </a:p>
          <a:p>
            <a:pPr algn="ctr" defTabSz="701675">
              <a:defRPr sz="1530">
                <a:solidFill>
                  <a:srgbClr val="000000"/>
                </a:solidFill>
              </a:defRPr>
            </a:pPr>
            <a:r>
              <a:rPr sz="3060">
                <a:solidFill>
                  <a:srgbClr val="414141"/>
                </a:solidFill>
              </a:rPr>
              <a:t>DALI  димирование</a:t>
            </a:r>
          </a:p>
          <a:p>
            <a:pPr algn="ctr" defTabSz="701675">
              <a:defRPr sz="1530">
                <a:solidFill>
                  <a:srgbClr val="000000"/>
                </a:solidFill>
              </a:defRPr>
            </a:pPr>
            <a:endParaRPr sz="3060">
              <a:solidFill>
                <a:srgbClr val="414141"/>
              </a:solidFill>
            </a:endParaRPr>
          </a:p>
          <a:p>
            <a:pPr algn="ctr" defTabSz="701675">
              <a:defRPr sz="1530">
                <a:solidFill>
                  <a:srgbClr val="000000"/>
                </a:solidFill>
              </a:defRPr>
            </a:pPr>
            <a:r>
              <a:rPr sz="3060">
                <a:solidFill>
                  <a:srgbClr val="414141"/>
                </a:solidFill>
              </a:rPr>
              <a:t>Климат контроль и управление</a:t>
            </a:r>
          </a:p>
          <a:p>
            <a:pPr algn="ctr" defTabSz="701675">
              <a:defRPr sz="1530">
                <a:solidFill>
                  <a:srgbClr val="000000"/>
                </a:solidFill>
              </a:defRPr>
            </a:pPr>
            <a:endParaRPr sz="3060">
              <a:solidFill>
                <a:srgbClr val="414141"/>
              </a:solidFill>
            </a:endParaRPr>
          </a:p>
          <a:p>
            <a:pPr algn="ctr" defTabSz="701675">
              <a:defRPr sz="1530">
                <a:solidFill>
                  <a:srgbClr val="000000"/>
                </a:solidFill>
              </a:defRPr>
            </a:pPr>
            <a:r>
              <a:rPr sz="3060">
                <a:solidFill>
                  <a:srgbClr val="414141"/>
                </a:solidFill>
              </a:rPr>
              <a:t>Безопасность и охрана</a:t>
            </a:r>
          </a:p>
          <a:p>
            <a:pPr algn="ctr" defTabSz="701675">
              <a:defRPr sz="1530">
                <a:solidFill>
                  <a:srgbClr val="000000"/>
                </a:solidFill>
              </a:defRPr>
            </a:pPr>
            <a:endParaRPr sz="3060">
              <a:solidFill>
                <a:srgbClr val="414141"/>
              </a:solidFill>
            </a:endParaRPr>
          </a:p>
          <a:p>
            <a:pPr algn="ctr" defTabSz="701675">
              <a:defRPr sz="1530">
                <a:solidFill>
                  <a:srgbClr val="000000"/>
                </a:solidFill>
              </a:defRPr>
            </a:pPr>
            <a:endParaRPr sz="3060">
              <a:solidFill>
                <a:srgbClr val="414141"/>
              </a:solidFill>
            </a:endParaRPr>
          </a:p>
        </p:txBody>
      </p:sp>
      <p:pic>
        <p:nvPicPr>
          <p:cNvPr id="189" name="image11.png" descr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87250" y="2487810"/>
            <a:ext cx="10947011" cy="8740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C:\Users\Turath Mazloum\Desktop\Hotel Lobby.png" descr="C:\Users\Turath Mazloum\Desktop\Hotel Lobb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97400" y="2825750"/>
            <a:ext cx="1333500" cy="133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C:\Users\Turath Mazloum\Desktop\Resturant.png" descr="C:\Users\Turath Mazloum\Desktop\Resturan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85800" y="6187281"/>
            <a:ext cx="1341438" cy="1341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14.png" descr="image1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089301" y="6191250"/>
            <a:ext cx="1338900" cy="133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‘’Texas Intelligent System Technology’’"/>
          <p:cNvSpPr txBox="1"/>
          <p:nvPr/>
        </p:nvSpPr>
        <p:spPr>
          <a:xfrm>
            <a:off x="952500" y="3225800"/>
            <a:ext cx="106426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414141"/>
                </a:solidFill>
              </a:rPr>
              <a:t>‘’Texas Intelligent System Technology’’</a:t>
            </a:r>
          </a:p>
        </p:txBody>
      </p:sp>
      <p:sp>
        <p:nvSpPr>
          <p:cNvPr id="195" name="Автоматизация публичных…"/>
          <p:cNvSpPr txBox="1">
            <a:spLocks noGrp="1"/>
          </p:cNvSpPr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defTabSz="406908">
              <a:lnSpc>
                <a:spcPct val="120000"/>
              </a:lnSpc>
              <a:spcBef>
                <a:spcPts val="0"/>
              </a:spcBef>
              <a:defRPr sz="6764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Автоматизация публичных</a:t>
            </a:r>
          </a:p>
          <a:p>
            <a:pPr algn="ctr" defTabSz="406908">
              <a:lnSpc>
                <a:spcPct val="120000"/>
              </a:lnSpc>
              <a:spcBef>
                <a:spcPts val="0"/>
              </a:spcBef>
              <a:defRPr sz="6764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 зон отеля</a:t>
            </a:r>
          </a:p>
        </p:txBody>
      </p:sp>
      <p:sp>
        <p:nvSpPr>
          <p:cNvPr id="196" name="В отеле  Radisson  Carre Eden  Марроко была сделана автоматизация всех лобби, ресторана, тренажерного зала и территории отеля.…"/>
          <p:cNvSpPr txBox="1">
            <a:spLocks noGrp="1"/>
          </p:cNvSpPr>
          <p:nvPr>
            <p:ph type="body" sz="quarter" idx="1"/>
          </p:nvPr>
        </p:nvSpPr>
        <p:spPr>
          <a:xfrm>
            <a:off x="622300" y="6997700"/>
            <a:ext cx="10642600" cy="5638800"/>
          </a:xfrm>
          <a:prstGeom prst="rect">
            <a:avLst/>
          </a:prstGeom>
        </p:spPr>
        <p:txBody>
          <a:bodyPr/>
          <a:lstStyle/>
          <a:p>
            <a:pPr defTabSz="594360">
              <a:defRPr sz="2592">
                <a:solidFill>
                  <a:srgbClr val="000000"/>
                </a:solidFill>
              </a:defRPr>
            </a:pPr>
            <a:r>
              <a:t>  </a:t>
            </a:r>
          </a:p>
          <a:p>
            <a:pPr defTabSz="594360">
              <a:defRPr sz="2592">
                <a:solidFill>
                  <a:srgbClr val="000000"/>
                </a:solidFill>
              </a:defRPr>
            </a:pPr>
            <a:r>
              <a:t>       В отеле </a:t>
            </a:r>
            <a:r>
              <a:rPr>
                <a:solidFill>
                  <a:srgbClr val="414141"/>
                </a:solidFill>
              </a:rPr>
              <a:t> Radisson  Carre Eden  Марроко была сделана автоматизация всех лобби, ресторана, тренажерного зала и территории отеля.</a:t>
            </a:r>
          </a:p>
          <a:p>
            <a:pPr defTabSz="594360">
              <a:defRPr sz="2592">
                <a:solidFill>
                  <a:srgbClr val="000000"/>
                </a:solidFill>
              </a:defRPr>
            </a:pPr>
            <a:r>
              <a:rPr>
                <a:solidFill>
                  <a:srgbClr val="414141"/>
                </a:solidFill>
              </a:rPr>
              <a:t>  Для реализации данной задачи TIS использовал контроллер DALI и DALI драйвер. В результате контроль более 500 точек освещения осуществляется с одной панели и одного приложения.</a:t>
            </a:r>
          </a:p>
          <a:p>
            <a:pPr defTabSz="594360">
              <a:defRPr sz="2592">
                <a:solidFill>
                  <a:srgbClr val="000000"/>
                </a:solidFill>
              </a:defRPr>
            </a:pPr>
            <a:endParaRPr>
              <a:solidFill>
                <a:srgbClr val="414141"/>
              </a:solidFill>
            </a:endParaRPr>
          </a:p>
          <a:p>
            <a:pPr defTabSz="594360">
              <a:defRPr sz="2592">
                <a:solidFill>
                  <a:srgbClr val="000000"/>
                </a:solidFill>
              </a:defRPr>
            </a:pPr>
            <a:endParaRPr sz="2304">
              <a:solidFill>
                <a:srgbClr val="414141"/>
              </a:solidFill>
            </a:endParaRPr>
          </a:p>
          <a:p>
            <a:pPr algn="ctr" defTabSz="594360">
              <a:defRPr sz="1296">
                <a:solidFill>
                  <a:srgbClr val="000000"/>
                </a:solidFill>
              </a:defRPr>
            </a:pPr>
            <a:endParaRPr sz="2592">
              <a:solidFill>
                <a:srgbClr val="414141"/>
              </a:solidFill>
            </a:endParaRPr>
          </a:p>
          <a:p>
            <a:pPr algn="ctr" defTabSz="594360">
              <a:defRPr sz="1296">
                <a:solidFill>
                  <a:srgbClr val="000000"/>
                </a:solidFill>
              </a:defRPr>
            </a:pPr>
            <a:endParaRPr sz="2592">
              <a:solidFill>
                <a:srgbClr val="414141"/>
              </a:solidFill>
            </a:endParaRPr>
          </a:p>
          <a:p>
            <a:pPr algn="ctr" defTabSz="594360">
              <a:defRPr sz="1296">
                <a:solidFill>
                  <a:srgbClr val="000000"/>
                </a:solidFill>
              </a:defRPr>
            </a:pPr>
            <a:endParaRPr sz="2592">
              <a:solidFill>
                <a:srgbClr val="414141"/>
              </a:solidFill>
            </a:endParaRPr>
          </a:p>
        </p:txBody>
      </p:sp>
      <p:pic>
        <p:nvPicPr>
          <p:cNvPr id="197" name="C:\Users\Turath Mazloum\Desktop\1024px-Radisson_Hotel_Logo.svg.png" descr="C:\Users\Turath Mazloum\Desktop\1024px-Radisson_Hotel_Logo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91025" y="1164366"/>
            <a:ext cx="4251976" cy="1602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16.png" descr="image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55486" y="3809281"/>
            <a:ext cx="11723052" cy="80560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‘’Texas Intelligent System Technology’’"/>
          <p:cNvSpPr txBox="1"/>
          <p:nvPr/>
        </p:nvSpPr>
        <p:spPr>
          <a:xfrm>
            <a:off x="952500" y="3225800"/>
            <a:ext cx="106426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414141"/>
                </a:solidFill>
              </a:rPr>
              <a:t>‘’Texas Intelligent System Technology’’</a:t>
            </a:r>
          </a:p>
        </p:txBody>
      </p:sp>
      <p:sp>
        <p:nvSpPr>
          <p:cNvPr id="201" name="Автоматизация номера"/>
          <p:cNvSpPr txBox="1">
            <a:spLocks noGrp="1"/>
          </p:cNvSpPr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20000"/>
              </a:lnSpc>
              <a:spcBef>
                <a:spcPts val="0"/>
              </a:spcBef>
              <a:defRPr sz="7600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7312B"/>
                </a:solidFill>
              </a:rPr>
              <a:t>Автоматизация номера</a:t>
            </a:r>
          </a:p>
        </p:txBody>
      </p:sp>
      <p:pic>
        <p:nvPicPr>
          <p:cNvPr id="202" name="image11.png" descr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11086" y="2963364"/>
            <a:ext cx="9755844" cy="7789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20.png" descr="image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63800" y="3675764"/>
            <a:ext cx="1071563" cy="1071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19.png" descr="image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25329" y="3675764"/>
            <a:ext cx="1071563" cy="1071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21.png" descr="image2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18400" y="5328794"/>
            <a:ext cx="1071563" cy="1064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22.png" descr="image2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218400" y="7562312"/>
            <a:ext cx="1071563" cy="1071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23.png" descr="image2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503898" y="9136157"/>
            <a:ext cx="1114426" cy="1054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24.png" descr="image24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13656468" y="5325269"/>
            <a:ext cx="1071563" cy="1071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25.png" descr="image2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639800" y="7545644"/>
            <a:ext cx="1104900" cy="110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26.png" descr="image26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5130088" y="9093667"/>
            <a:ext cx="1138985" cy="1138985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Главное требование к гостиничному бизнесу заключается в повышении экономической эффективности с точки зрения снижения себестоимости предоставляемых услуг. TIS дает эту возможность путем завязывания всех инженерных систем гостиницы (отопление, вентиляция, кондиционирование) на нее."/>
          <p:cNvSpPr txBox="1"/>
          <p:nvPr/>
        </p:nvSpPr>
        <p:spPr>
          <a:xfrm>
            <a:off x="918517" y="6945359"/>
            <a:ext cx="10711167" cy="604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Главное требование к гостиничному бизнесу заключается в повышении экономической эффективности с точки зрения снижения себестоимости предоставляемых услуг. TIS дает эту возможность путем завязывания всех инженерных систем гостиницы (отопление, вентиляция, кондиционирование) на нее.</a:t>
            </a:r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27.png" descr="image27.png"/>
          <p:cNvPicPr>
            <a:picLocks noChangeAspect="1"/>
          </p:cNvPicPr>
          <p:nvPr/>
        </p:nvPicPr>
        <p:blipFill>
          <a:blip r:embed="rId2">
            <a:extLst/>
          </a:blip>
          <a:srcRect l="1758" r="1806" b="4332"/>
          <a:stretch>
            <a:fillRect/>
          </a:stretch>
        </p:blipFill>
        <p:spPr>
          <a:xfrm>
            <a:off x="4731353" y="-42691"/>
            <a:ext cx="19672372" cy="13801399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А…"/>
          <p:cNvSpPr txBox="1"/>
          <p:nvPr/>
        </p:nvSpPr>
        <p:spPr>
          <a:xfrm>
            <a:off x="815280" y="-317501"/>
            <a:ext cx="877789" cy="132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/>
            </a:pPr>
            <a:endParaRPr/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А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в</a:t>
            </a:r>
            <a:endParaRPr sz="7600">
              <a:solidFill>
                <a:srgbClr val="87312B"/>
              </a:solidFill>
            </a:endParaRP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т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о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м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а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т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и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з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а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ц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и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я</a:t>
            </a:r>
            <a:endParaRPr sz="7600">
              <a:solidFill>
                <a:srgbClr val="87312B"/>
              </a:solidFill>
            </a:endParaRPr>
          </a:p>
          <a:p>
            <a:pPr>
              <a:defRPr sz="5000"/>
            </a:pPr>
            <a:endParaRPr/>
          </a:p>
          <a:p>
            <a:pPr>
              <a:defRPr sz="5000"/>
            </a:pPr>
            <a:endParaRPr/>
          </a:p>
        </p:txBody>
      </p:sp>
      <p:sp>
        <p:nvSpPr>
          <p:cNvPr id="215" name="н…"/>
          <p:cNvSpPr txBox="1"/>
          <p:nvPr/>
        </p:nvSpPr>
        <p:spPr>
          <a:xfrm>
            <a:off x="2910380" y="7721600"/>
            <a:ext cx="782446" cy="640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>
                <a:solidFill>
                  <a:srgbClr val="87312B"/>
                </a:solidFill>
              </a:defRPr>
            </a:pPr>
            <a:endParaRPr/>
          </a:p>
          <a:p>
            <a:pPr>
              <a:defRPr sz="5500">
                <a:solidFill>
                  <a:srgbClr val="87312B"/>
                </a:solidFill>
              </a:defRPr>
            </a:pPr>
            <a:r>
              <a:t>н</a:t>
            </a:r>
          </a:p>
          <a:p>
            <a:pPr>
              <a:defRPr sz="5500">
                <a:solidFill>
                  <a:srgbClr val="87312B"/>
                </a:solidFill>
              </a:defRPr>
            </a:pPr>
            <a:r>
              <a:t>о</a:t>
            </a:r>
          </a:p>
          <a:p>
            <a:pPr>
              <a:defRPr sz="5500">
                <a:solidFill>
                  <a:srgbClr val="87312B"/>
                </a:solidFill>
              </a:defRPr>
            </a:pPr>
            <a:r>
              <a:t>м</a:t>
            </a:r>
          </a:p>
          <a:p>
            <a:pPr>
              <a:defRPr sz="5500">
                <a:solidFill>
                  <a:srgbClr val="87312B"/>
                </a:solidFill>
              </a:defRPr>
            </a:pPr>
            <a:r>
              <a:t>е</a:t>
            </a:r>
          </a:p>
          <a:p>
            <a:pPr>
              <a:defRPr sz="5500">
                <a:solidFill>
                  <a:srgbClr val="87312B"/>
                </a:solidFill>
              </a:defRPr>
            </a:pPr>
            <a:r>
              <a:t>р</a:t>
            </a:r>
          </a:p>
          <a:p>
            <a:pPr>
              <a:defRPr sz="5500">
                <a:solidFill>
                  <a:srgbClr val="87312B"/>
                </a:solidFill>
              </a:defRPr>
            </a:pPr>
            <a:r>
              <a:t>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28.png" descr="image28.png"/>
          <p:cNvPicPr>
            <a:picLocks noChangeAspect="1"/>
          </p:cNvPicPr>
          <p:nvPr/>
        </p:nvPicPr>
        <p:blipFill>
          <a:blip r:embed="rId2">
            <a:extLst/>
          </a:blip>
          <a:srcRect l="26662" t="4079" r="14558" b="34934"/>
          <a:stretch>
            <a:fillRect/>
          </a:stretch>
        </p:blipFill>
        <p:spPr>
          <a:xfrm>
            <a:off x="5705140" y="8532"/>
            <a:ext cx="18703095" cy="13715848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А…"/>
          <p:cNvSpPr txBox="1"/>
          <p:nvPr/>
        </p:nvSpPr>
        <p:spPr>
          <a:xfrm>
            <a:off x="1247080" y="-342901"/>
            <a:ext cx="877789" cy="132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/>
            </a:pPr>
            <a:endParaRPr/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А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в</a:t>
            </a:r>
            <a:endParaRPr sz="7600">
              <a:solidFill>
                <a:srgbClr val="87312B"/>
              </a:solidFill>
            </a:endParaRP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т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о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м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а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т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и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з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а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ц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и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я</a:t>
            </a:r>
            <a:endParaRPr sz="7600">
              <a:solidFill>
                <a:srgbClr val="87312B"/>
              </a:solidFill>
            </a:endParaRPr>
          </a:p>
          <a:p>
            <a:pPr>
              <a:defRPr sz="5000"/>
            </a:pPr>
            <a:endParaRPr/>
          </a:p>
          <a:p>
            <a:pPr>
              <a:defRPr sz="5000"/>
            </a:pPr>
            <a:endParaRPr/>
          </a:p>
        </p:txBody>
      </p:sp>
      <p:sp>
        <p:nvSpPr>
          <p:cNvPr id="219" name="н…"/>
          <p:cNvSpPr txBox="1"/>
          <p:nvPr/>
        </p:nvSpPr>
        <p:spPr>
          <a:xfrm>
            <a:off x="3416348" y="7721600"/>
            <a:ext cx="782447" cy="640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>
                <a:solidFill>
                  <a:srgbClr val="87312B"/>
                </a:solidFill>
              </a:defRPr>
            </a:pPr>
            <a:endParaRPr/>
          </a:p>
          <a:p>
            <a:pPr>
              <a:defRPr sz="5500">
                <a:solidFill>
                  <a:srgbClr val="87312B"/>
                </a:solidFill>
              </a:defRPr>
            </a:pPr>
            <a:r>
              <a:t>н</a:t>
            </a:r>
          </a:p>
          <a:p>
            <a:pPr>
              <a:defRPr sz="5500">
                <a:solidFill>
                  <a:srgbClr val="87312B"/>
                </a:solidFill>
              </a:defRPr>
            </a:pPr>
            <a:r>
              <a:t>о</a:t>
            </a:r>
          </a:p>
          <a:p>
            <a:pPr>
              <a:defRPr sz="5500">
                <a:solidFill>
                  <a:srgbClr val="87312B"/>
                </a:solidFill>
              </a:defRPr>
            </a:pPr>
            <a:r>
              <a:t>м</a:t>
            </a:r>
          </a:p>
          <a:p>
            <a:pPr>
              <a:defRPr sz="5500">
                <a:solidFill>
                  <a:srgbClr val="87312B"/>
                </a:solidFill>
              </a:defRPr>
            </a:pPr>
            <a:r>
              <a:t>е</a:t>
            </a:r>
          </a:p>
          <a:p>
            <a:pPr>
              <a:defRPr sz="5500">
                <a:solidFill>
                  <a:srgbClr val="87312B"/>
                </a:solidFill>
              </a:defRPr>
            </a:pPr>
            <a:r>
              <a:t>р</a:t>
            </a:r>
          </a:p>
          <a:p>
            <a:pPr>
              <a:defRPr sz="5500">
                <a:solidFill>
                  <a:srgbClr val="87312B"/>
                </a:solidFill>
              </a:defRPr>
            </a:pPr>
            <a:r>
              <a:t>а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29.png" descr="image29.png"/>
          <p:cNvPicPr>
            <a:picLocks noChangeAspect="1"/>
          </p:cNvPicPr>
          <p:nvPr/>
        </p:nvPicPr>
        <p:blipFill>
          <a:blip r:embed="rId2">
            <a:extLst/>
          </a:blip>
          <a:srcRect l="23168" t="11121" b="7638"/>
          <a:stretch>
            <a:fillRect/>
          </a:stretch>
        </p:blipFill>
        <p:spPr>
          <a:xfrm>
            <a:off x="6105036" y="0"/>
            <a:ext cx="18345639" cy="13716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30.png" descr="image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3674" y="0"/>
            <a:ext cx="9693126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31.png" descr="image31.png"/>
          <p:cNvPicPr>
            <a:picLocks noChangeAspect="1"/>
          </p:cNvPicPr>
          <p:nvPr/>
        </p:nvPicPr>
        <p:blipFill>
          <a:blip r:embed="rId3">
            <a:extLst/>
          </a:blip>
          <a:srcRect l="4463" r="5714" b="7190"/>
          <a:stretch>
            <a:fillRect/>
          </a:stretch>
        </p:blipFill>
        <p:spPr>
          <a:xfrm>
            <a:off x="15036799" y="-1"/>
            <a:ext cx="9384827" cy="13715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‘’Texas Intelligent System Technology’’"/>
          <p:cNvSpPr txBox="1"/>
          <p:nvPr/>
        </p:nvSpPr>
        <p:spPr>
          <a:xfrm>
            <a:off x="952500" y="5016500"/>
            <a:ext cx="135001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110000"/>
              </a:lnSpc>
              <a:defRPr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414141"/>
                </a:solidFill>
              </a:rPr>
              <a:t>‘’Texas Intelligent System Technology’’</a:t>
            </a:r>
          </a:p>
        </p:txBody>
      </p:sp>
      <p:sp>
        <p:nvSpPr>
          <p:cNvPr id="227" name="‘’TIS Technology’’"/>
          <p:cNvSpPr txBox="1">
            <a:spLocks noGrp="1"/>
          </p:cNvSpPr>
          <p:nvPr>
            <p:ph type="ctrTitle"/>
          </p:nvPr>
        </p:nvSpPr>
        <p:spPr>
          <a:xfrm>
            <a:off x="952500" y="5829300"/>
            <a:ext cx="13500100" cy="3340100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20000"/>
              </a:lnSpc>
              <a:spcBef>
                <a:spcPts val="0"/>
              </a:spcBef>
              <a:defRPr sz="7600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7312B"/>
                </a:solidFill>
              </a:rPr>
              <a:t>‘’TIS Technology’’</a:t>
            </a:r>
          </a:p>
        </p:txBody>
      </p:sp>
      <p:sp>
        <p:nvSpPr>
          <p:cNvPr id="228" name="www.tisautomation.ru…"/>
          <p:cNvSpPr txBox="1">
            <a:spLocks noGrp="1"/>
          </p:cNvSpPr>
          <p:nvPr>
            <p:ph type="subTitle" sz="quarter" idx="1"/>
          </p:nvPr>
        </p:nvSpPr>
        <p:spPr>
          <a:xfrm>
            <a:off x="15532100" y="5829300"/>
            <a:ext cx="7950200" cy="3340100"/>
          </a:xfrm>
          <a:prstGeom prst="rect">
            <a:avLst/>
          </a:prstGeom>
        </p:spPr>
        <p:txBody>
          <a:bodyPr/>
          <a:lstStyle/>
          <a:p>
            <a:pPr algn="ctr" defTabSz="457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3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oefler Text"/>
                <a:ea typeface="Hoefler Text"/>
                <a:cs typeface="Hoefler Text"/>
                <a:sym typeface="Hoefler Text"/>
                <a:hlinkClick r:id="rId2"/>
              </a:rPr>
              <a:t>www.tisautomation.ru</a:t>
            </a:r>
            <a:endParaRPr sz="3400">
              <a:solidFill>
                <a:srgbClr val="594B3B"/>
              </a:solidFill>
              <a:latin typeface="Hoefler Text"/>
              <a:ea typeface="Hoefler Text"/>
              <a:cs typeface="Hoefler Text"/>
              <a:sym typeface="Hoefler Text"/>
            </a:endParaRPr>
          </a:p>
          <a:p>
            <a:pPr algn="ctr" defTabSz="457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endParaRPr sz="3400">
              <a:solidFill>
                <a:srgbClr val="594B3B"/>
              </a:solidFill>
              <a:latin typeface="Hoefler Text"/>
              <a:ea typeface="Hoefler Text"/>
              <a:cs typeface="Hoefler Text"/>
              <a:sym typeface="Hoefler Text"/>
            </a:endParaRPr>
          </a:p>
          <a:p>
            <a:pPr algn="ctr" defTabSz="457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594B3B"/>
                </a:solidFill>
                <a:latin typeface="Hoefler Text"/>
                <a:ea typeface="Hoefler Text"/>
                <a:cs typeface="Hoefler Text"/>
                <a:sym typeface="Hoefler Text"/>
              </a:rPr>
              <a:t>tel: 8(495) 410-92-</a:t>
            </a:r>
          </a:p>
          <a:p>
            <a:pPr algn="ctr" defTabSz="457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endParaRPr sz="3400">
              <a:solidFill>
                <a:srgbClr val="594B3B"/>
              </a:solidFill>
              <a:latin typeface="Hoefler Text"/>
              <a:ea typeface="Hoefler Text"/>
              <a:cs typeface="Hoefler Text"/>
              <a:sym typeface="Hoefler Text"/>
            </a:endParaRPr>
          </a:p>
          <a:p>
            <a:pPr algn="ctr" defTabSz="457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594B3B"/>
                </a:solidFill>
                <a:latin typeface="Hoefler Text"/>
                <a:ea typeface="Hoefler Text"/>
                <a:cs typeface="Hoefler Text"/>
                <a:sym typeface="Hoefler Text"/>
              </a:rPr>
              <a:t>e-mail: </a:t>
            </a:r>
            <a:r>
              <a:rPr sz="3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oefler Text"/>
                <a:ea typeface="Hoefler Text"/>
                <a:cs typeface="Hoefler Text"/>
                <a:sym typeface="Hoefler Text"/>
                <a:hlinkClick r:id="rId3"/>
              </a:rPr>
              <a:t>tis@diatonik.ru</a:t>
            </a:r>
            <a:r>
              <a:rPr sz="3400">
                <a:solidFill>
                  <a:srgbClr val="594B3B"/>
                </a:solidFill>
                <a:latin typeface="Hoefler Text"/>
                <a:ea typeface="Hoefler Text"/>
                <a:cs typeface="Hoefler Text"/>
                <a:sym typeface="Hoefler Text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Группа"/>
          <p:cNvGrpSpPr/>
          <p:nvPr/>
        </p:nvGrpSpPr>
        <p:grpSpPr>
          <a:xfrm>
            <a:off x="13064680" y="3619275"/>
            <a:ext cx="9938637" cy="9258302"/>
            <a:chOff x="-1" y="0"/>
            <a:chExt cx="9938635" cy="9258300"/>
          </a:xfrm>
        </p:grpSpPr>
        <p:pic>
          <p:nvPicPr>
            <p:cNvPr id="130" name="image3.jpeg" descr="image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17" t="914" r="216" b="7296"/>
            <a:stretch>
              <a:fillRect/>
            </a:stretch>
          </p:blipFill>
          <p:spPr>
            <a:xfrm>
              <a:off x="126998" y="88900"/>
              <a:ext cx="9684636" cy="8928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image3.png" descr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0"/>
              <a:ext cx="9938637" cy="9258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3" name="ОТЕЛЬЕРАМ"/>
          <p:cNvSpPr txBox="1">
            <a:spLocks noGrp="1"/>
          </p:cNvSpPr>
          <p:nvPr>
            <p:ph type="title"/>
          </p:nvPr>
        </p:nvSpPr>
        <p:spPr>
          <a:xfrm>
            <a:off x="952500" y="1143000"/>
            <a:ext cx="22479000" cy="1663700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20000"/>
              </a:lnSpc>
              <a:spcBef>
                <a:spcPts val="0"/>
              </a:spcBef>
              <a:defRPr sz="6400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87312B"/>
                </a:solidFill>
              </a:rPr>
              <a:t>ОТЕЛЬЕРАМ</a:t>
            </a:r>
          </a:p>
        </p:txBody>
      </p:sp>
      <p:sp>
        <p:nvSpPr>
          <p:cNvPr id="134" name="Наша компания уже много лет успешно реализует проекты  систем автоматизации зданий на базе передового оборудования…"/>
          <p:cNvSpPr txBox="1">
            <a:spLocks noGrp="1"/>
          </p:cNvSpPr>
          <p:nvPr>
            <p:ph type="body" sz="half" idx="1"/>
          </p:nvPr>
        </p:nvSpPr>
        <p:spPr>
          <a:xfrm>
            <a:off x="1054100" y="3784376"/>
            <a:ext cx="10909300" cy="8928101"/>
          </a:xfrm>
          <a:prstGeom prst="rect">
            <a:avLst/>
          </a:prstGeom>
        </p:spPr>
        <p:txBody>
          <a:bodyPr/>
          <a:lstStyle/>
          <a:p>
            <a:pPr marL="0" indent="0" algn="ctr" defTabSz="449580">
              <a:lnSpc>
                <a:spcPct val="115000"/>
              </a:lnSpc>
              <a:spcBef>
                <a:spcPts val="10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Наша компания уже много лет успешно реализует проекты  систем автоматизации зданий на базе передового оборудования </a:t>
            </a:r>
          </a:p>
          <a:p>
            <a:pPr marL="0" indent="0" algn="ctr" defTabSz="449580">
              <a:lnSpc>
                <a:spcPct val="115000"/>
              </a:lnSpc>
              <a:spcBef>
                <a:spcPts val="10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TIS Technologe (Texas Intelligent Systems).</a:t>
            </a:r>
          </a:p>
          <a:p>
            <a:pPr marL="0" indent="0" algn="ctr" defTabSz="449580">
              <a:lnSpc>
                <a:spcPct val="115000"/>
              </a:lnSpc>
              <a:spcBef>
                <a:spcPts val="10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Это гибкая и универсальная система способная автоматизировать все инженерные системы отеля, и способна превратить его в современный, высокотехнологичный и энергоэффективный «организм».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Группа"/>
          <p:cNvGrpSpPr/>
          <p:nvPr/>
        </p:nvGrpSpPr>
        <p:grpSpPr>
          <a:xfrm>
            <a:off x="13664593" y="3734525"/>
            <a:ext cx="9115211" cy="9084245"/>
            <a:chOff x="0" y="0"/>
            <a:chExt cx="9115210" cy="9084244"/>
          </a:xfrm>
        </p:grpSpPr>
        <p:pic>
          <p:nvPicPr>
            <p:cNvPr id="136" name="image4.jpeg" descr="image4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6581" r="16580"/>
            <a:stretch>
              <a:fillRect/>
            </a:stretch>
          </p:blipFill>
          <p:spPr>
            <a:xfrm>
              <a:off x="127000" y="88899"/>
              <a:ext cx="8861211" cy="87540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image4.png" descr="image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9115212" cy="9084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9" name="ОТЕЛЬЕРАМ"/>
          <p:cNvSpPr txBox="1">
            <a:spLocks noGrp="1"/>
          </p:cNvSpPr>
          <p:nvPr>
            <p:ph type="title"/>
          </p:nvPr>
        </p:nvSpPr>
        <p:spPr>
          <a:xfrm>
            <a:off x="952500" y="1143000"/>
            <a:ext cx="22479000" cy="1663700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20000"/>
              </a:lnSpc>
              <a:spcBef>
                <a:spcPts val="0"/>
              </a:spcBef>
              <a:defRPr sz="6400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87312B"/>
                </a:solidFill>
              </a:rPr>
              <a:t>ОТЕЛЬЕРАМ</a:t>
            </a:r>
          </a:p>
        </p:txBody>
      </p:sp>
      <p:sp>
        <p:nvSpPr>
          <p:cNvPr id="140" name="Оснащение отельного комплекса системой…"/>
          <p:cNvSpPr txBox="1">
            <a:spLocks noGrp="1"/>
          </p:cNvSpPr>
          <p:nvPr>
            <p:ph type="body" sz="half" idx="1"/>
          </p:nvPr>
        </p:nvSpPr>
        <p:spPr>
          <a:xfrm>
            <a:off x="1177496" y="3487928"/>
            <a:ext cx="10909301" cy="8928102"/>
          </a:xfrm>
          <a:prstGeom prst="rect">
            <a:avLst/>
          </a:prstGeom>
        </p:spPr>
        <p:txBody>
          <a:bodyPr/>
          <a:lstStyle/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  </a:t>
            </a: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Оснащение отельного комплекса системой 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3600">
              <a:solidFill>
                <a:srgbClr val="3C3C3C"/>
              </a:solidFill>
              <a:latin typeface="Arial Unicode MS"/>
              <a:ea typeface="Arial Unicode MS"/>
              <a:cs typeface="Arial Unicode MS"/>
              <a:sym typeface="Arial Unicode MS"/>
            </a:endParaRP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автоматизации TIS поднимет уровень комфорта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3600">
              <a:solidFill>
                <a:srgbClr val="3C3C3C"/>
              </a:solidFill>
              <a:latin typeface="Arial Unicode MS"/>
              <a:ea typeface="Arial Unicode MS"/>
              <a:cs typeface="Arial Unicode MS"/>
              <a:sym typeface="Arial Unicode MS"/>
            </a:endParaRP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 отеля, а также привлекательность его на рынке!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3600">
              <a:solidFill>
                <a:srgbClr val="3C3C3C"/>
              </a:solidFill>
              <a:latin typeface="Arial Unicode MS"/>
              <a:ea typeface="Arial Unicode MS"/>
              <a:cs typeface="Arial Unicode MS"/>
              <a:sym typeface="Arial Unicode MS"/>
            </a:endParaRP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 Можно сказать придает ему 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3600">
              <a:solidFill>
                <a:srgbClr val="3C3C3C"/>
              </a:solidFill>
              <a:latin typeface="Arial Unicode MS"/>
              <a:ea typeface="Arial Unicode MS"/>
              <a:cs typeface="Arial Unicode MS"/>
              <a:sym typeface="Arial Unicode MS"/>
            </a:endParaRP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другой наивысший статус.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 автоматизацией от TIS отель приобретает"/>
          <p:cNvSpPr txBox="1">
            <a:spLocks noGrp="1"/>
          </p:cNvSpPr>
          <p:nvPr>
            <p:ph type="title"/>
          </p:nvPr>
        </p:nvSpPr>
        <p:spPr>
          <a:xfrm>
            <a:off x="952500" y="1143000"/>
            <a:ext cx="22479000" cy="1663700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spcBef>
                <a:spcPts val="0"/>
              </a:spcBef>
              <a:defRPr sz="6400">
                <a:solidFill>
                  <a:srgbClr val="87312B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87312B"/>
                </a:solidFill>
              </a:rPr>
              <a:t>C автоматизацией от TIS отель приобретает</a:t>
            </a:r>
          </a:p>
        </p:txBody>
      </p:sp>
      <p:sp>
        <p:nvSpPr>
          <p:cNvPr id="143" name="простату и удобство управлния,…"/>
          <p:cNvSpPr txBox="1">
            <a:spLocks noGrp="1"/>
          </p:cNvSpPr>
          <p:nvPr>
            <p:ph type="body" sz="half" idx="1"/>
          </p:nvPr>
        </p:nvSpPr>
        <p:spPr>
          <a:xfrm>
            <a:off x="952500" y="3797300"/>
            <a:ext cx="10909300" cy="8928100"/>
          </a:xfrm>
          <a:prstGeom prst="rect">
            <a:avLst/>
          </a:prstGeom>
        </p:spPr>
        <p:txBody>
          <a:bodyPr anchor="t"/>
          <a:lstStyle/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простату и удобство управлния,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всем отелем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- - -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автоматизированное быстрое решение аварийных ситуаций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- - -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безопасность,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контроль доступа разного уровня.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- - -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минимизирует человечиский фактор.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- - -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автоматизированный отель имеет высокое 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энерго сбережение.</a:t>
            </a:r>
          </a:p>
        </p:txBody>
      </p:sp>
      <p:pic>
        <p:nvPicPr>
          <p:cNvPr id="144" name="Otel_Boho-stil_frino_ru_312_7.jpg" descr="Otel_Boho-stil_frino_ru_312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55958" y="4084797"/>
            <a:ext cx="11986527" cy="79910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‘’Texas Intelligent System Technology’’"/>
          <p:cNvSpPr txBox="1"/>
          <p:nvPr/>
        </p:nvSpPr>
        <p:spPr>
          <a:xfrm>
            <a:off x="952500" y="3225800"/>
            <a:ext cx="106426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414141"/>
                </a:solidFill>
              </a:rPr>
              <a:t>‘’Texas Intelligent System Technology’’</a:t>
            </a:r>
          </a:p>
        </p:txBody>
      </p:sp>
      <p:grpSp>
        <p:nvGrpSpPr>
          <p:cNvPr id="149" name="Группа"/>
          <p:cNvGrpSpPr/>
          <p:nvPr/>
        </p:nvGrpSpPr>
        <p:grpSpPr>
          <a:xfrm>
            <a:off x="12509120" y="860425"/>
            <a:ext cx="10795001" cy="12128500"/>
            <a:chOff x="0" y="0"/>
            <a:chExt cx="10795000" cy="12128500"/>
          </a:xfrm>
        </p:grpSpPr>
        <p:pic>
          <p:nvPicPr>
            <p:cNvPr id="147" name="image6.jpeg" descr="image6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8667" r="18667"/>
            <a:stretch>
              <a:fillRect/>
            </a:stretch>
          </p:blipFill>
          <p:spPr>
            <a:xfrm>
              <a:off x="127000" y="88900"/>
              <a:ext cx="10541001" cy="11798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" name="image6.png" descr="image6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795001" cy="12128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0" name="Преимущества"/>
          <p:cNvSpPr txBox="1">
            <a:spLocks noGrp="1"/>
          </p:cNvSpPr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20000"/>
              </a:lnSpc>
              <a:spcBef>
                <a:spcPts val="0"/>
              </a:spcBef>
              <a:defRPr sz="7600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7312B"/>
                </a:solidFill>
              </a:rPr>
              <a:t>Преимущества</a:t>
            </a:r>
          </a:p>
        </p:txBody>
      </p:sp>
      <p:sp>
        <p:nvSpPr>
          <p:cNvPr id="151" name="TIS - способен дать максимально гибкий подход к решению любой задачи, так как является, системой децентрализованной.  А значит  , вы выбираете те функции автоматизации,  которые нужны именно вам и платите только за них. Это большое преимущество, так как другие централизованные системы имеют общий процессор и вы платите за весь функционал сразу, что как правило дороже."/>
          <p:cNvSpPr txBox="1">
            <a:spLocks noGrp="1"/>
          </p:cNvSpPr>
          <p:nvPr>
            <p:ph type="body" sz="quarter" idx="1"/>
          </p:nvPr>
        </p:nvSpPr>
        <p:spPr>
          <a:xfrm>
            <a:off x="952500" y="7112000"/>
            <a:ext cx="10642600" cy="5638800"/>
          </a:xfrm>
          <a:prstGeom prst="rect">
            <a:avLst/>
          </a:prstGeom>
        </p:spPr>
        <p:txBody>
          <a:bodyPr/>
          <a:lstStyle>
            <a:lvl1pPr algn="ctr" defTabSz="457200">
              <a:def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</a:rPr>
              <a:t>TIS - способен дать максимально гибкий подход к решению любой задачи, так как является, системой децентрализованной.  А значит  , вы выбираете те функции автоматизации,  которые нужны именно вам и платите только за них. Это большое преимущество, так как другие централизованные системы имеют общий процессор и вы платите за весь функционал сразу, что как правило дороже.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‘’Texas Intelligent System Technology’’"/>
          <p:cNvSpPr txBox="1"/>
          <p:nvPr/>
        </p:nvSpPr>
        <p:spPr>
          <a:xfrm>
            <a:off x="952500" y="3225800"/>
            <a:ext cx="106426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414141"/>
                </a:solidFill>
              </a:rPr>
              <a:t>‘’Texas Intelligent System Technology’’</a:t>
            </a:r>
          </a:p>
        </p:txBody>
      </p:sp>
      <p:grpSp>
        <p:nvGrpSpPr>
          <p:cNvPr id="156" name="Группа"/>
          <p:cNvGrpSpPr/>
          <p:nvPr/>
        </p:nvGrpSpPr>
        <p:grpSpPr>
          <a:xfrm>
            <a:off x="11924380" y="2911010"/>
            <a:ext cx="11902569" cy="8772675"/>
            <a:chOff x="0" y="0"/>
            <a:chExt cx="11902568" cy="8772673"/>
          </a:xfrm>
        </p:grpSpPr>
        <p:pic>
          <p:nvPicPr>
            <p:cNvPr id="154" name="image9.jpeg" descr="image9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145" r="3144"/>
            <a:stretch>
              <a:fillRect/>
            </a:stretch>
          </p:blipFill>
          <p:spPr>
            <a:xfrm>
              <a:off x="127000" y="88900"/>
              <a:ext cx="11648568" cy="84424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image9.png" descr="image9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1902569" cy="87726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7" name="КОНЦЕПЦИЯ"/>
          <p:cNvSpPr txBox="1">
            <a:spLocks noGrp="1"/>
          </p:cNvSpPr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20000"/>
              </a:lnSpc>
              <a:spcBef>
                <a:spcPts val="0"/>
              </a:spcBef>
              <a:defRPr sz="7600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7312B"/>
                </a:solidFill>
              </a:rPr>
              <a:t>КОНЦЕПЦИЯ</a:t>
            </a:r>
          </a:p>
        </p:txBody>
      </p:sp>
      <p:sp>
        <p:nvSpPr>
          <p:cNvPr id="158" name="Для современного отеля, система TIS может стать завершающим штрихом, так как TIS разрабатывает и производит широкий спектр конечных устройств. Это исключает конфликты между оборудованием которые часто возникают у сторонних производителей."/>
          <p:cNvSpPr txBox="1">
            <a:spLocks noGrp="1"/>
          </p:cNvSpPr>
          <p:nvPr>
            <p:ph type="body" sz="quarter" idx="1"/>
          </p:nvPr>
        </p:nvSpPr>
        <p:spPr>
          <a:xfrm>
            <a:off x="952500" y="7086600"/>
            <a:ext cx="10642600" cy="5638800"/>
          </a:xfrm>
          <a:prstGeom prst="rect">
            <a:avLst/>
          </a:prstGeom>
        </p:spPr>
        <p:txBody>
          <a:bodyPr/>
          <a:lstStyle>
            <a:lvl1pPr algn="ctr">
              <a:defRPr sz="3600"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 Для современного отеля, система TIS может стать завершающим штрихом, так как TIS разрабатывает и производит широкий спектр конечных устройств. Это исключает конфликты между оборудованием которые часто возникают у сторонних производителей.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‘’Texas Intelligent System Technology’’"/>
          <p:cNvSpPr txBox="1"/>
          <p:nvPr/>
        </p:nvSpPr>
        <p:spPr>
          <a:xfrm>
            <a:off x="952500" y="3225800"/>
            <a:ext cx="106426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414141"/>
                </a:solidFill>
              </a:rPr>
              <a:t>‘’Texas Intelligent System Technology’’</a:t>
            </a:r>
          </a:p>
        </p:txBody>
      </p:sp>
      <p:grpSp>
        <p:nvGrpSpPr>
          <p:cNvPr id="163" name="Группа"/>
          <p:cNvGrpSpPr/>
          <p:nvPr/>
        </p:nvGrpSpPr>
        <p:grpSpPr>
          <a:xfrm>
            <a:off x="12509120" y="860425"/>
            <a:ext cx="10795001" cy="12128500"/>
            <a:chOff x="0" y="0"/>
            <a:chExt cx="10795000" cy="12128500"/>
          </a:xfrm>
        </p:grpSpPr>
        <p:pic>
          <p:nvPicPr>
            <p:cNvPr id="161" name="image10.jpeg" descr="image1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6267" r="12924" b="79"/>
            <a:stretch>
              <a:fillRect/>
            </a:stretch>
          </p:blipFill>
          <p:spPr>
            <a:xfrm>
              <a:off x="127000" y="98424"/>
              <a:ext cx="10541000" cy="117887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image6.png" descr="image6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795001" cy="12128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ДИСПЕТЧЕРИЗАЦИЯ"/>
          <p:cNvSpPr txBox="1">
            <a:spLocks noGrp="1"/>
          </p:cNvSpPr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20000"/>
              </a:lnSpc>
              <a:spcBef>
                <a:spcPts val="0"/>
              </a:spcBef>
              <a:defRPr sz="7400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87312B"/>
                </a:solidFill>
              </a:rPr>
              <a:t>ДИСПЕТЧЕРИЗАЦИЯ</a:t>
            </a:r>
          </a:p>
        </p:txBody>
      </p:sp>
      <p:sp>
        <p:nvSpPr>
          <p:cNvPr id="165" name="Диспетчеризация TIS позволяет существенно повысит эффективность капиталовложений в гостиничный бизнес. Задача диспетчеризации TIS - минимализация затрат на эксплуатацию отеля  при значительном повышении степени комфорта и безопасности. Внедрение  системы TIS позволяет снижать эксплуатационные расходы до 30%"/>
          <p:cNvSpPr txBox="1">
            <a:spLocks noGrp="1"/>
          </p:cNvSpPr>
          <p:nvPr>
            <p:ph type="body" sz="quarter" idx="1"/>
          </p:nvPr>
        </p:nvSpPr>
        <p:spPr>
          <a:xfrm>
            <a:off x="952500" y="7086600"/>
            <a:ext cx="10642600" cy="5638800"/>
          </a:xfrm>
          <a:prstGeom prst="rect">
            <a:avLst/>
          </a:prstGeom>
        </p:spPr>
        <p:txBody>
          <a:bodyPr/>
          <a:lstStyle/>
          <a:p>
            <a:pPr algn="ctr" defTabSz="457200">
              <a:defRPr sz="1800">
                <a:solidFill>
                  <a:srgbClr val="000000"/>
                </a:solidFill>
              </a:defRPr>
            </a:pPr>
            <a:r>
              <a:rPr sz="3800">
                <a:latin typeface="+mn-lt"/>
                <a:ea typeface="+mn-ea"/>
                <a:cs typeface="+mn-cs"/>
                <a:sym typeface="Helvetica"/>
              </a:rPr>
              <a:t>  Диспетчеризация TIS позволяет существенно </a:t>
            </a:r>
            <a:r>
              <a:rPr sz="3600">
                <a:latin typeface="+mn-lt"/>
                <a:ea typeface="+mn-ea"/>
                <a:cs typeface="+mn-cs"/>
                <a:sym typeface="Helvetica"/>
              </a:rPr>
              <a:t>повысит эффективность капиталовложений в гостиничный бизнес. Задача диспетчеризации TIS - минимализация затрат на эксплуатацию отеля  при значительном повышении степени комфорта и безопасности. Внедрение  системы TIS позволяет снижать эксплуатационные расходы до 30%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‘’Texas Intelligent System Technology’’"/>
          <p:cNvSpPr txBox="1"/>
          <p:nvPr/>
        </p:nvSpPr>
        <p:spPr>
          <a:xfrm>
            <a:off x="952799" y="3136900"/>
            <a:ext cx="1064260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414141"/>
                </a:solidFill>
              </a:rPr>
              <a:t>‘’Texas Intelligent System Technology’’</a:t>
            </a:r>
          </a:p>
        </p:txBody>
      </p:sp>
      <p:sp>
        <p:nvSpPr>
          <p:cNvPr id="168" name="ОТЕЛЬНЫЙ СОФТ"/>
          <p:cNvSpPr txBox="1">
            <a:spLocks noGrp="1"/>
          </p:cNvSpPr>
          <p:nvPr>
            <p:ph type="title"/>
          </p:nvPr>
        </p:nvSpPr>
        <p:spPr>
          <a:xfrm>
            <a:off x="952799" y="3975100"/>
            <a:ext cx="10642601" cy="2806700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20000"/>
              </a:lnSpc>
              <a:spcBef>
                <a:spcPts val="0"/>
              </a:spcBef>
              <a:defRPr sz="7600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7312B"/>
                </a:solidFill>
              </a:rPr>
              <a:t>ОТЕЛЬНЫЙ СОФТ</a:t>
            </a:r>
          </a:p>
        </p:txBody>
      </p:sp>
      <p:sp>
        <p:nvSpPr>
          <p:cNvPr id="169" name="Компания TIS предлагает собственное программное обеспечение для отелей. Оно позволяет отслеживать управление доступом, безопасность, статус номера, энергосбережение, управление технологическим оборудованием, автодиагностика, администрирование."/>
          <p:cNvSpPr txBox="1">
            <a:spLocks noGrp="1"/>
          </p:cNvSpPr>
          <p:nvPr>
            <p:ph type="body" sz="quarter" idx="1"/>
          </p:nvPr>
        </p:nvSpPr>
        <p:spPr>
          <a:xfrm>
            <a:off x="952799" y="7086600"/>
            <a:ext cx="10642602" cy="5638800"/>
          </a:xfrm>
          <a:prstGeom prst="rect">
            <a:avLst/>
          </a:prstGeom>
        </p:spPr>
        <p:txBody>
          <a:bodyPr/>
          <a:lstStyle>
            <a:lvl1pPr algn="just" defTabSz="457200">
              <a:def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</a:rPr>
              <a:t>   Компания TIS предлагает собственное программное обеспечение для отелей. Оно позволяет отслеживать управление доступом, безопасность, статус номера, энергосбережение, управление технологическим оборудованием, автодиагностика, администрирование.</a:t>
            </a:r>
          </a:p>
        </p:txBody>
      </p:sp>
      <p:pic>
        <p:nvPicPr>
          <p:cNvPr id="170" name="2017-11-07_16-58-04.png" descr="2017-11-07_16-58-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43866" y="3036542"/>
            <a:ext cx="11819687" cy="7642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‘’Texas Intelligent System Technology’’"/>
          <p:cNvSpPr txBox="1"/>
          <p:nvPr/>
        </p:nvSpPr>
        <p:spPr>
          <a:xfrm>
            <a:off x="952500" y="3225800"/>
            <a:ext cx="106426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414141"/>
                </a:solidFill>
              </a:rPr>
              <a:t>‘’Texas Intelligent System Technology’’</a:t>
            </a:r>
          </a:p>
        </p:txBody>
      </p:sp>
      <p:grpSp>
        <p:nvGrpSpPr>
          <p:cNvPr id="175" name="Группа"/>
          <p:cNvGrpSpPr/>
          <p:nvPr/>
        </p:nvGrpSpPr>
        <p:grpSpPr>
          <a:xfrm>
            <a:off x="15233687" y="787399"/>
            <a:ext cx="7033343" cy="12128503"/>
            <a:chOff x="0" y="0"/>
            <a:chExt cx="7033342" cy="12128501"/>
          </a:xfrm>
        </p:grpSpPr>
        <p:pic>
          <p:nvPicPr>
            <p:cNvPr id="173" name="image11.jpeg" descr="image1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65" r="464"/>
            <a:stretch>
              <a:fillRect/>
            </a:stretch>
          </p:blipFill>
          <p:spPr>
            <a:xfrm>
              <a:off x="127000" y="88899"/>
              <a:ext cx="6779343" cy="117983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image13.png" descr="image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7033343" cy="121285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6" name="УПРАВЛЕНИЕ"/>
          <p:cNvSpPr txBox="1">
            <a:spLocks noGrp="1"/>
          </p:cNvSpPr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20000"/>
              </a:lnSpc>
              <a:spcBef>
                <a:spcPts val="0"/>
              </a:spcBef>
              <a:defRPr sz="7600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7312B"/>
                </a:solidFill>
              </a:rPr>
              <a:t>УПРАВЛЕНИЕ</a:t>
            </a:r>
          </a:p>
        </p:txBody>
      </p:sp>
      <p:sp>
        <p:nvSpPr>
          <p:cNvPr id="177" name="TIS разработал  бесплатный софт для управления системой с помощью смартфонов и планшетов, на платформах…"/>
          <p:cNvSpPr txBox="1">
            <a:spLocks noGrp="1"/>
          </p:cNvSpPr>
          <p:nvPr>
            <p:ph type="body" sz="quarter" idx="1"/>
          </p:nvPr>
        </p:nvSpPr>
        <p:spPr>
          <a:xfrm>
            <a:off x="952500" y="7086600"/>
            <a:ext cx="10642600" cy="5638800"/>
          </a:xfrm>
          <a:prstGeom prst="rect">
            <a:avLst/>
          </a:prstGeom>
        </p:spPr>
        <p:txBody>
          <a:bodyPr anchor="ctr"/>
          <a:lstStyle/>
          <a:p>
            <a:pPr algn="ctr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414141"/>
                </a:solidFill>
              </a:rPr>
              <a:t>  </a:t>
            </a:r>
            <a:r>
              <a:rPr sz="3600">
                <a:solidFill>
                  <a:srgbClr val="414141"/>
                </a:solidFill>
              </a:rPr>
              <a:t>TIS разработал  </a:t>
            </a:r>
            <a:r>
              <a:rPr sz="3600" b="1">
                <a:solidFill>
                  <a:srgbClr val="87312B"/>
                </a:solidFill>
              </a:rPr>
              <a:t>бесплатный софт</a:t>
            </a:r>
            <a:r>
              <a:rPr sz="3600">
                <a:solidFill>
                  <a:srgbClr val="414141"/>
                </a:solidFill>
              </a:rPr>
              <a:t> для управления системой с помощью смартфонов и планшетов, на платформах </a:t>
            </a:r>
            <a:endParaRPr sz="3600"/>
          </a:p>
          <a:p>
            <a:pPr algn="ctr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IOS и Android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fault">
  <a:themeElements>
    <a:clrScheme name="Default">
      <a:dk1>
        <a:srgbClr val="414141"/>
      </a:dk1>
      <a:lt1>
        <a:srgbClr val="FFFFFF"/>
      </a:lt1>
      <a:dk2>
        <a:srgbClr val="A7A7A7"/>
      </a:dk2>
      <a:lt2>
        <a:srgbClr val="535353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537</Words>
  <PresentationFormat>Произвольный</PresentationFormat>
  <Paragraphs>124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Default</vt:lpstr>
      <vt:lpstr>‘’TIS Technology’’</vt:lpstr>
      <vt:lpstr>ОТЕЛЬЕРАМ</vt:lpstr>
      <vt:lpstr>ОТЕЛЬЕРАМ</vt:lpstr>
      <vt:lpstr>C автоматизацией от TIS отель приобретает</vt:lpstr>
      <vt:lpstr>Преимущества</vt:lpstr>
      <vt:lpstr>КОНЦЕПЦИЯ</vt:lpstr>
      <vt:lpstr>ДИСПЕТЧЕРИЗАЦИЯ</vt:lpstr>
      <vt:lpstr>ОТЕЛЬНЫЙ СОФТ</vt:lpstr>
      <vt:lpstr>УПРАВЛЕНИЕ</vt:lpstr>
      <vt:lpstr>Бренды которые нам доверяют</vt:lpstr>
      <vt:lpstr>Автоматизация публичных  зон отеля</vt:lpstr>
      <vt:lpstr>Автоматизация публичных  зон отеля</vt:lpstr>
      <vt:lpstr>Автоматизация номера</vt:lpstr>
      <vt:lpstr>Слайд 14</vt:lpstr>
      <vt:lpstr>Слайд 15</vt:lpstr>
      <vt:lpstr>Слайд 16</vt:lpstr>
      <vt:lpstr>Слайд 17</vt:lpstr>
      <vt:lpstr>‘’TIS Technology’’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‘’TIS Technology’’</dc:title>
  <cp:lastModifiedBy>ASUS</cp:lastModifiedBy>
  <cp:revision>1</cp:revision>
  <dcterms:modified xsi:type="dcterms:W3CDTF">2017-12-07T13:31:57Z</dcterms:modified>
</cp:coreProperties>
</file>